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57" r:id="rId4"/>
    <p:sldId id="258" r:id="rId5"/>
    <p:sldId id="262" r:id="rId6"/>
    <p:sldId id="259" r:id="rId7"/>
    <p:sldId id="263" r:id="rId8"/>
    <p:sldId id="260"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A4C3E10-ECF0-4398-96ED-639A474FA1B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3464316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A4C3E10-ECF0-4398-96ED-639A474FA1B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3080319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A4C3E10-ECF0-4398-96ED-639A474FA1B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2507199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A4C3E10-ECF0-4398-96ED-639A474FA1B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2312072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A4C3E10-ECF0-4398-96ED-639A474FA1B4}"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2086009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A4C3E10-ECF0-4398-96ED-639A474FA1B4}"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1049087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C3E10-ECF0-4398-96ED-639A474FA1B4}"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1075128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A4C3E10-ECF0-4398-96ED-639A474FA1B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1003701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A4C3E10-ECF0-4398-96ED-639A474FA1B4}"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100670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A4C3E10-ECF0-4398-96ED-639A474FA1B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1052905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A4C3E10-ECF0-4398-96ED-639A474FA1B4}"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E3F1E9-3ADF-44C3-A522-E9F87909E2C0}" type="slidenum">
              <a:rPr lang="en-IN" smtClean="0"/>
              <a:t>‹#›</a:t>
            </a:fld>
            <a:endParaRPr lang="en-IN"/>
          </a:p>
        </p:txBody>
      </p:sp>
    </p:spTree>
    <p:extLst>
      <p:ext uri="{BB962C8B-B14F-4D97-AF65-F5344CB8AC3E}">
        <p14:creationId xmlns:p14="http://schemas.microsoft.com/office/powerpoint/2010/main" val="1987656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C3E10-ECF0-4398-96ED-639A474FA1B4}" type="datetimeFigureOut">
              <a:rPr lang="en-IN" smtClean="0"/>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3F1E9-3ADF-44C3-A522-E9F87909E2C0}" type="slidenum">
              <a:rPr lang="en-IN" smtClean="0"/>
              <a:t>‹#›</a:t>
            </a:fld>
            <a:endParaRPr lang="en-IN"/>
          </a:p>
        </p:txBody>
      </p:sp>
    </p:spTree>
    <p:extLst>
      <p:ext uri="{BB962C8B-B14F-4D97-AF65-F5344CB8AC3E}">
        <p14:creationId xmlns:p14="http://schemas.microsoft.com/office/powerpoint/2010/main" val="2746698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DATA STRUCTURES </a:t>
            </a:r>
            <a:endParaRPr lang="en-IN" dirty="0"/>
          </a:p>
        </p:txBody>
      </p:sp>
      <p:sp>
        <p:nvSpPr>
          <p:cNvPr id="3" name="Subtitle 2"/>
          <p:cNvSpPr>
            <a:spLocks noGrp="1"/>
          </p:cNvSpPr>
          <p:nvPr>
            <p:ph type="subTitle" idx="1"/>
          </p:nvPr>
        </p:nvSpPr>
        <p:spPr/>
        <p:txBody>
          <a:bodyPr/>
          <a:lstStyle/>
          <a:p>
            <a:endParaRPr lang="en-IN" smtClean="0"/>
          </a:p>
          <a:p>
            <a:r>
              <a:rPr lang="en-IN" smtClean="0"/>
              <a:t>QUEUES</a:t>
            </a:r>
            <a:endParaRPr lang="en-IN"/>
          </a:p>
        </p:txBody>
      </p:sp>
    </p:spTree>
    <p:extLst>
      <p:ext uri="{BB962C8B-B14F-4D97-AF65-F5344CB8AC3E}">
        <p14:creationId xmlns:p14="http://schemas.microsoft.com/office/powerpoint/2010/main" val="71431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7911" y="293511"/>
            <a:ext cx="9144000" cy="1139296"/>
          </a:xfrm>
        </p:spPr>
        <p:txBody>
          <a:bodyPr/>
          <a:lstStyle/>
          <a:p>
            <a:r>
              <a:rPr lang="en-IN" dirty="0" smtClean="0"/>
              <a:t>What Is A Queue?</a:t>
            </a:r>
            <a:endParaRPr lang="en-IN" dirty="0"/>
          </a:p>
        </p:txBody>
      </p:sp>
      <p:sp>
        <p:nvSpPr>
          <p:cNvPr id="3" name="Subtitle 2"/>
          <p:cNvSpPr>
            <a:spLocks noGrp="1"/>
          </p:cNvSpPr>
          <p:nvPr>
            <p:ph type="subTitle" idx="1"/>
          </p:nvPr>
        </p:nvSpPr>
        <p:spPr>
          <a:xfrm>
            <a:off x="1524000" y="1862667"/>
            <a:ext cx="9144000" cy="2246489"/>
          </a:xfrm>
        </p:spPr>
        <p:txBody>
          <a:bodyPr>
            <a:normAutofit/>
          </a:bodyPr>
          <a:lstStyle/>
          <a:p>
            <a:r>
              <a:rPr lang="en-US" dirty="0"/>
              <a:t>A queue is an important data structure in </a:t>
            </a:r>
            <a:r>
              <a:rPr lang="en-US" dirty="0" smtClean="0"/>
              <a:t>programming. </a:t>
            </a:r>
            <a:r>
              <a:rPr lang="en-US" dirty="0"/>
              <a:t>A queue follows the FIFO (First In First Out) method and is open at both of its ends. Data insertion is done at one end rear end or the tail of the queue while deletion is done at the other end called the front end or the head of the queue. </a:t>
            </a:r>
            <a:endParaRPr lang="en-IN" dirty="0"/>
          </a:p>
        </p:txBody>
      </p:sp>
      <p:pic>
        <p:nvPicPr>
          <p:cNvPr id="4" name="Picture 3"/>
          <p:cNvPicPr>
            <a:picLocks noChangeAspect="1"/>
          </p:cNvPicPr>
          <p:nvPr/>
        </p:nvPicPr>
        <p:blipFill>
          <a:blip r:embed="rId2"/>
          <a:stretch>
            <a:fillRect/>
          </a:stretch>
        </p:blipFill>
        <p:spPr>
          <a:xfrm>
            <a:off x="109537" y="3729391"/>
            <a:ext cx="2828925" cy="1619250"/>
          </a:xfrm>
          <a:prstGeom prst="rect">
            <a:avLst/>
          </a:prstGeom>
        </p:spPr>
      </p:pic>
      <p:pic>
        <p:nvPicPr>
          <p:cNvPr id="5" name="Picture 4"/>
          <p:cNvPicPr>
            <a:picLocks noChangeAspect="1"/>
          </p:cNvPicPr>
          <p:nvPr/>
        </p:nvPicPr>
        <p:blipFill>
          <a:blip r:embed="rId3"/>
          <a:stretch>
            <a:fillRect/>
          </a:stretch>
        </p:blipFill>
        <p:spPr>
          <a:xfrm>
            <a:off x="3680178" y="3729391"/>
            <a:ext cx="6276974" cy="2987498"/>
          </a:xfrm>
          <a:prstGeom prst="rect">
            <a:avLst/>
          </a:prstGeom>
        </p:spPr>
      </p:pic>
    </p:spTree>
    <p:extLst>
      <p:ext uri="{BB962C8B-B14F-4D97-AF65-F5344CB8AC3E}">
        <p14:creationId xmlns:p14="http://schemas.microsoft.com/office/powerpoint/2010/main" val="749971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Queue</a:t>
            </a:r>
            <a:endParaRPr lang="en-IN" dirty="0"/>
          </a:p>
        </p:txBody>
      </p:sp>
      <p:pic>
        <p:nvPicPr>
          <p:cNvPr id="3" name="Picture 2"/>
          <p:cNvPicPr>
            <a:picLocks noChangeAspect="1"/>
          </p:cNvPicPr>
          <p:nvPr/>
        </p:nvPicPr>
        <p:blipFill>
          <a:blip r:embed="rId2"/>
          <a:stretch>
            <a:fillRect/>
          </a:stretch>
        </p:blipFill>
        <p:spPr>
          <a:xfrm>
            <a:off x="387526" y="1519237"/>
            <a:ext cx="5343525" cy="3819525"/>
          </a:xfrm>
          <a:prstGeom prst="rect">
            <a:avLst/>
          </a:prstGeom>
        </p:spPr>
      </p:pic>
      <p:pic>
        <p:nvPicPr>
          <p:cNvPr id="4" name="Picture 3"/>
          <p:cNvPicPr>
            <a:picLocks noChangeAspect="1"/>
          </p:cNvPicPr>
          <p:nvPr/>
        </p:nvPicPr>
        <p:blipFill>
          <a:blip r:embed="rId3"/>
          <a:stretch>
            <a:fillRect/>
          </a:stretch>
        </p:blipFill>
        <p:spPr>
          <a:xfrm>
            <a:off x="5731051" y="1027906"/>
            <a:ext cx="6231467" cy="2335917"/>
          </a:xfrm>
          <a:prstGeom prst="rect">
            <a:avLst/>
          </a:prstGeom>
        </p:spPr>
      </p:pic>
      <p:pic>
        <p:nvPicPr>
          <p:cNvPr id="5" name="Picture 4"/>
          <p:cNvPicPr>
            <a:picLocks noChangeAspect="1"/>
          </p:cNvPicPr>
          <p:nvPr/>
        </p:nvPicPr>
        <p:blipFill>
          <a:blip r:embed="rId4"/>
          <a:stretch>
            <a:fillRect/>
          </a:stretch>
        </p:blipFill>
        <p:spPr>
          <a:xfrm>
            <a:off x="6664148" y="3833461"/>
            <a:ext cx="3258785" cy="3024539"/>
          </a:xfrm>
          <a:prstGeom prst="rect">
            <a:avLst/>
          </a:prstGeom>
        </p:spPr>
      </p:pic>
    </p:spTree>
    <p:extLst>
      <p:ext uri="{BB962C8B-B14F-4D97-AF65-F5344CB8AC3E}">
        <p14:creationId xmlns:p14="http://schemas.microsoft.com/office/powerpoint/2010/main" val="36373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2400" y="519288"/>
            <a:ext cx="9144000" cy="947385"/>
          </a:xfrm>
        </p:spPr>
        <p:txBody>
          <a:bodyPr/>
          <a:lstStyle/>
          <a:p>
            <a:r>
              <a:rPr lang="en-IN" dirty="0" smtClean="0"/>
              <a:t>Types Of Queue</a:t>
            </a:r>
            <a:endParaRPr lang="en-IN" dirty="0"/>
          </a:p>
        </p:txBody>
      </p:sp>
      <p:sp>
        <p:nvSpPr>
          <p:cNvPr id="3" name="Subtitle 2"/>
          <p:cNvSpPr>
            <a:spLocks noGrp="1"/>
          </p:cNvSpPr>
          <p:nvPr>
            <p:ph type="subTitle" idx="1"/>
          </p:nvPr>
        </p:nvSpPr>
        <p:spPr>
          <a:xfrm>
            <a:off x="1524000" y="1862668"/>
            <a:ext cx="9144000" cy="4730044"/>
          </a:xfrm>
        </p:spPr>
        <p:txBody>
          <a:bodyPr>
            <a:normAutofit/>
          </a:bodyPr>
          <a:lstStyle/>
          <a:p>
            <a:r>
              <a:rPr lang="en-US" b="1" dirty="0"/>
              <a:t>Simple </a:t>
            </a:r>
            <a:r>
              <a:rPr lang="en-US" b="1" dirty="0" smtClean="0"/>
              <a:t>Queue</a:t>
            </a:r>
            <a:r>
              <a:rPr lang="en-US" dirty="0" smtClean="0"/>
              <a:t>- It </a:t>
            </a:r>
            <a:r>
              <a:rPr lang="en-US" dirty="0"/>
              <a:t>is the most basic queue in which the insertion of an item is done at the front of the queue and deletion takes place at the end of the queue</a:t>
            </a:r>
            <a:r>
              <a:rPr lang="en-US" dirty="0" smtClean="0"/>
              <a:t>.</a:t>
            </a:r>
          </a:p>
          <a:p>
            <a:r>
              <a:rPr lang="en-US" b="1" dirty="0"/>
              <a:t>Circular </a:t>
            </a:r>
            <a:r>
              <a:rPr lang="en-US" b="1" dirty="0" smtClean="0"/>
              <a:t>Queue</a:t>
            </a:r>
            <a:r>
              <a:rPr lang="en-US" dirty="0" smtClean="0"/>
              <a:t>- In </a:t>
            </a:r>
            <a:r>
              <a:rPr lang="en-US" dirty="0"/>
              <a:t>a circular node, the last node is connected to the first node. It is also known as a Ring Buffer as all the ends are connected to another end. Insertion takes place at the front of the queue and deletion at the end of the queue.</a:t>
            </a:r>
          </a:p>
          <a:p>
            <a:r>
              <a:rPr lang="en-US" dirty="0" smtClean="0"/>
              <a:t/>
            </a:r>
            <a:br>
              <a:rPr lang="en-US" dirty="0" smtClean="0"/>
            </a:br>
            <a:endParaRPr lang="en-US" dirty="0"/>
          </a:p>
          <a:p>
            <a:r>
              <a:rPr lang="en-US" dirty="0" smtClean="0"/>
              <a:t/>
            </a:r>
            <a:br>
              <a:rPr lang="en-US" dirty="0" smtClean="0"/>
            </a:br>
            <a:endParaRPr lang="en-IN" dirty="0"/>
          </a:p>
        </p:txBody>
      </p:sp>
      <p:pic>
        <p:nvPicPr>
          <p:cNvPr id="4" name="Picture 3"/>
          <p:cNvPicPr>
            <a:picLocks noChangeAspect="1"/>
          </p:cNvPicPr>
          <p:nvPr/>
        </p:nvPicPr>
        <p:blipFill>
          <a:blip r:embed="rId2"/>
          <a:stretch>
            <a:fillRect/>
          </a:stretch>
        </p:blipFill>
        <p:spPr>
          <a:xfrm>
            <a:off x="554391" y="5079998"/>
            <a:ext cx="2967744" cy="1628423"/>
          </a:xfrm>
          <a:prstGeom prst="rect">
            <a:avLst/>
          </a:prstGeom>
        </p:spPr>
      </p:pic>
      <p:pic>
        <p:nvPicPr>
          <p:cNvPr id="5" name="Picture 4"/>
          <p:cNvPicPr>
            <a:picLocks noChangeAspect="1"/>
          </p:cNvPicPr>
          <p:nvPr/>
        </p:nvPicPr>
        <p:blipFill>
          <a:blip r:embed="rId3"/>
          <a:stretch>
            <a:fillRect/>
          </a:stretch>
        </p:blipFill>
        <p:spPr>
          <a:xfrm>
            <a:off x="7823200" y="4844254"/>
            <a:ext cx="2844800" cy="1748458"/>
          </a:xfrm>
          <a:prstGeom prst="rect">
            <a:avLst/>
          </a:prstGeom>
        </p:spPr>
      </p:pic>
    </p:spTree>
    <p:extLst>
      <p:ext uri="{BB962C8B-B14F-4D97-AF65-F5344CB8AC3E}">
        <p14:creationId xmlns:p14="http://schemas.microsoft.com/office/powerpoint/2010/main" val="1257404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5378" y="1496353"/>
            <a:ext cx="6096000" cy="6001643"/>
          </a:xfrm>
          <a:prstGeom prst="rect">
            <a:avLst/>
          </a:prstGeom>
        </p:spPr>
        <p:txBody>
          <a:bodyPr>
            <a:spAutoFit/>
          </a:bodyPr>
          <a:lstStyle/>
          <a:p>
            <a:r>
              <a:rPr lang="en-US" sz="2400" b="1" dirty="0"/>
              <a:t>Priority Queue</a:t>
            </a:r>
            <a:r>
              <a:rPr lang="en-US" sz="2400" dirty="0"/>
              <a:t>- In a priority queue, the nodes will have some predefined priority in the priority queue. The node with the least priority will be the first to be removed from the queue. Insertion takes place in the order of arrival of the nodes. The applications of priority queue include Dijkstra’s shortest path algorithm, prim’s algorithm, and data compression techniques like Huffman code.</a:t>
            </a:r>
          </a:p>
          <a:p>
            <a:r>
              <a:rPr lang="en-US" sz="2400" dirty="0"/>
              <a:t/>
            </a:r>
            <a:br>
              <a:rPr lang="en-US" sz="2400" dirty="0"/>
            </a:br>
            <a:r>
              <a:rPr lang="en-US" sz="2400" b="1" dirty="0"/>
              <a:t>Dequeue (Double Ended Queue)</a:t>
            </a:r>
            <a:r>
              <a:rPr lang="en-US" sz="2400" dirty="0"/>
              <a:t>-In a double-ended queue, insertion and deletion can take place at both the front and rear ends of the queue.</a:t>
            </a:r>
          </a:p>
          <a:p>
            <a:r>
              <a:rPr lang="en-US" sz="2400" dirty="0"/>
              <a:t/>
            </a:r>
            <a:br>
              <a:rPr lang="en-US" sz="2400" dirty="0"/>
            </a:br>
            <a:endParaRPr lang="en-IN" sz="2400" dirty="0"/>
          </a:p>
        </p:txBody>
      </p:sp>
      <p:sp>
        <p:nvSpPr>
          <p:cNvPr id="3" name="Rectangle 2"/>
          <p:cNvSpPr/>
          <p:nvPr/>
        </p:nvSpPr>
        <p:spPr>
          <a:xfrm>
            <a:off x="2201333" y="726912"/>
            <a:ext cx="5009677" cy="769441"/>
          </a:xfrm>
          <a:prstGeom prst="rect">
            <a:avLst/>
          </a:prstGeom>
        </p:spPr>
        <p:txBody>
          <a:bodyPr wrap="square">
            <a:spAutoFit/>
          </a:bodyPr>
          <a:lstStyle/>
          <a:p>
            <a:r>
              <a:rPr lang="en-IN" sz="4400" b="1" u="sng" dirty="0"/>
              <a:t>Types Of Queue</a:t>
            </a:r>
          </a:p>
        </p:txBody>
      </p:sp>
      <p:pic>
        <p:nvPicPr>
          <p:cNvPr id="4" name="Picture 3"/>
          <p:cNvPicPr>
            <a:picLocks noChangeAspect="1"/>
          </p:cNvPicPr>
          <p:nvPr/>
        </p:nvPicPr>
        <p:blipFill>
          <a:blip r:embed="rId2"/>
          <a:stretch>
            <a:fillRect/>
          </a:stretch>
        </p:blipFill>
        <p:spPr>
          <a:xfrm>
            <a:off x="7529692" y="824090"/>
            <a:ext cx="4143019" cy="2545644"/>
          </a:xfrm>
          <a:prstGeom prst="rect">
            <a:avLst/>
          </a:prstGeom>
        </p:spPr>
      </p:pic>
      <p:pic>
        <p:nvPicPr>
          <p:cNvPr id="5" name="Picture 4"/>
          <p:cNvPicPr>
            <a:picLocks noChangeAspect="1"/>
          </p:cNvPicPr>
          <p:nvPr/>
        </p:nvPicPr>
        <p:blipFill>
          <a:blip r:embed="rId3"/>
          <a:stretch>
            <a:fillRect/>
          </a:stretch>
        </p:blipFill>
        <p:spPr>
          <a:xfrm>
            <a:off x="7687738" y="4120444"/>
            <a:ext cx="4267200" cy="2359551"/>
          </a:xfrm>
          <a:prstGeom prst="rect">
            <a:avLst/>
          </a:prstGeom>
        </p:spPr>
      </p:pic>
    </p:spTree>
    <p:extLst>
      <p:ext uri="{BB962C8B-B14F-4D97-AF65-F5344CB8AC3E}">
        <p14:creationId xmlns:p14="http://schemas.microsoft.com/office/powerpoint/2010/main" val="3101004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8489" y="733778"/>
            <a:ext cx="9144000" cy="879652"/>
          </a:xfrm>
        </p:spPr>
        <p:txBody>
          <a:bodyPr>
            <a:normAutofit fontScale="90000"/>
          </a:bodyPr>
          <a:lstStyle/>
          <a:p>
            <a:r>
              <a:rPr lang="en-IN" dirty="0" smtClean="0"/>
              <a:t>Operations On Queue</a:t>
            </a:r>
            <a:endParaRPr lang="en-IN" dirty="0"/>
          </a:p>
        </p:txBody>
      </p:sp>
      <p:sp>
        <p:nvSpPr>
          <p:cNvPr id="3" name="Subtitle 2"/>
          <p:cNvSpPr>
            <a:spLocks noGrp="1"/>
          </p:cNvSpPr>
          <p:nvPr>
            <p:ph type="subTitle" idx="1"/>
          </p:nvPr>
        </p:nvSpPr>
        <p:spPr>
          <a:xfrm>
            <a:off x="1524000" y="2235199"/>
            <a:ext cx="9144000" cy="4504267"/>
          </a:xfrm>
        </p:spPr>
        <p:txBody>
          <a:bodyPr>
            <a:normAutofit/>
          </a:bodyPr>
          <a:lstStyle/>
          <a:p>
            <a:r>
              <a:rPr lang="en-US" b="1" u="sng" dirty="0" smtClean="0"/>
              <a:t>Enqueuer Operation:</a:t>
            </a:r>
            <a:endParaRPr lang="en-US" b="1" u="sng" dirty="0"/>
          </a:p>
          <a:p>
            <a:r>
              <a:rPr lang="en-US" b="1" dirty="0"/>
              <a:t>Below are the steps to enqueue (insert) data into a </a:t>
            </a:r>
            <a:r>
              <a:rPr lang="en-US" b="1" dirty="0" smtClean="0"/>
              <a:t>queue:</a:t>
            </a:r>
            <a:endParaRPr lang="en-US" b="1" dirty="0"/>
          </a:p>
          <a:p>
            <a:pPr marL="457200" indent="-457200">
              <a:buFont typeface="+mj-lt"/>
              <a:buAutoNum type="arabicPeriod"/>
            </a:pPr>
            <a:r>
              <a:rPr lang="en-US" dirty="0"/>
              <a:t>Check whether the queue is full or not.</a:t>
            </a:r>
          </a:p>
          <a:p>
            <a:pPr marL="457200" indent="-457200">
              <a:buFont typeface="+mj-lt"/>
              <a:buAutoNum type="arabicPeriod"/>
            </a:pPr>
            <a:r>
              <a:rPr lang="en-US" dirty="0"/>
              <a:t>If the queue is full – print the overflow error and exit the program.</a:t>
            </a:r>
          </a:p>
          <a:p>
            <a:pPr marL="457200" indent="-457200">
              <a:buFont typeface="+mj-lt"/>
              <a:buAutoNum type="arabicPeriod"/>
            </a:pPr>
            <a:r>
              <a:rPr lang="en-US" dirty="0"/>
              <a:t>If the queue is not full – increment the rear pointer to point to the next empty space.</a:t>
            </a:r>
          </a:p>
          <a:p>
            <a:pPr marL="457200" indent="-457200">
              <a:buFont typeface="+mj-lt"/>
              <a:buAutoNum type="arabicPeriod"/>
            </a:pPr>
            <a:r>
              <a:rPr lang="en-US" dirty="0"/>
              <a:t>Add the element in the position pointed to by the Rear.</a:t>
            </a:r>
          </a:p>
          <a:p>
            <a:pPr marL="457200" indent="-457200">
              <a:buFont typeface="+mj-lt"/>
              <a:buAutoNum type="arabicPeriod"/>
            </a:pPr>
            <a:r>
              <a:rPr lang="en-US" dirty="0"/>
              <a:t>Return success</a:t>
            </a:r>
            <a:r>
              <a:rPr lang="en-US" dirty="0" smtClean="0"/>
              <a:t>.</a:t>
            </a:r>
          </a:p>
          <a:p>
            <a:endParaRPr lang="en-US" dirty="0"/>
          </a:p>
        </p:txBody>
      </p:sp>
      <p:pic>
        <p:nvPicPr>
          <p:cNvPr id="4" name="Picture 3"/>
          <p:cNvPicPr>
            <a:picLocks noChangeAspect="1"/>
          </p:cNvPicPr>
          <p:nvPr/>
        </p:nvPicPr>
        <p:blipFill>
          <a:blip r:embed="rId2"/>
          <a:stretch>
            <a:fillRect/>
          </a:stretch>
        </p:blipFill>
        <p:spPr>
          <a:xfrm>
            <a:off x="0" y="4662311"/>
            <a:ext cx="2054578" cy="2077155"/>
          </a:xfrm>
          <a:prstGeom prst="rect">
            <a:avLst/>
          </a:prstGeom>
        </p:spPr>
      </p:pic>
      <p:pic>
        <p:nvPicPr>
          <p:cNvPr id="5" name="Picture 4"/>
          <p:cNvPicPr>
            <a:picLocks noChangeAspect="1"/>
          </p:cNvPicPr>
          <p:nvPr/>
        </p:nvPicPr>
        <p:blipFill>
          <a:blip r:embed="rId3"/>
          <a:stretch>
            <a:fillRect/>
          </a:stretch>
        </p:blipFill>
        <p:spPr>
          <a:xfrm>
            <a:off x="9945511" y="3702756"/>
            <a:ext cx="2076979" cy="3155244"/>
          </a:xfrm>
          <a:prstGeom prst="rect">
            <a:avLst/>
          </a:prstGeom>
        </p:spPr>
      </p:pic>
    </p:spTree>
    <p:extLst>
      <p:ext uri="{BB962C8B-B14F-4D97-AF65-F5344CB8AC3E}">
        <p14:creationId xmlns:p14="http://schemas.microsoft.com/office/powerpoint/2010/main" val="2506214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3156" y="2054284"/>
            <a:ext cx="6096000" cy="4893647"/>
          </a:xfrm>
          <a:prstGeom prst="rect">
            <a:avLst/>
          </a:prstGeom>
        </p:spPr>
        <p:txBody>
          <a:bodyPr>
            <a:spAutoFit/>
          </a:bodyPr>
          <a:lstStyle/>
          <a:p>
            <a:r>
              <a:rPr lang="en-US" sz="2400" b="1" u="sng" dirty="0"/>
              <a:t>Dequeue </a:t>
            </a:r>
            <a:r>
              <a:rPr lang="en-US" sz="2400" b="1" u="sng" dirty="0" smtClean="0"/>
              <a:t>Operation:</a:t>
            </a:r>
          </a:p>
          <a:p>
            <a:endParaRPr lang="en-US" sz="2400" b="1" u="sng" dirty="0"/>
          </a:p>
          <a:p>
            <a:r>
              <a:rPr lang="en-US" sz="2400" b="1" dirty="0"/>
              <a:t>Below are the steps </a:t>
            </a:r>
            <a:r>
              <a:rPr lang="en-US" sz="2400" b="1" dirty="0" smtClean="0"/>
              <a:t>to perform</a:t>
            </a:r>
            <a:r>
              <a:rPr lang="en-US" sz="2400" b="1" dirty="0"/>
              <a:t> dequeue </a:t>
            </a:r>
            <a:r>
              <a:rPr lang="en-US" sz="2400" b="1" dirty="0" smtClean="0"/>
              <a:t>operation</a:t>
            </a:r>
            <a:r>
              <a:rPr lang="en-US" sz="2400" dirty="0" smtClean="0"/>
              <a:t>:</a:t>
            </a:r>
          </a:p>
          <a:p>
            <a:endParaRPr lang="en-US" sz="2400" dirty="0"/>
          </a:p>
          <a:p>
            <a:pPr marL="457200" indent="-457200">
              <a:buFont typeface="+mj-lt"/>
              <a:buAutoNum type="arabicPeriod"/>
            </a:pPr>
            <a:r>
              <a:rPr lang="en-US" sz="2400" dirty="0"/>
              <a:t>Check whether the queue is full or not.</a:t>
            </a:r>
          </a:p>
          <a:p>
            <a:pPr marL="457200" indent="-457200">
              <a:buFont typeface="+mj-lt"/>
              <a:buAutoNum type="arabicPeriod"/>
            </a:pPr>
            <a:r>
              <a:rPr lang="en-US" sz="2400" dirty="0"/>
              <a:t>If the queue is empty – print the underflow error and exit the program.</a:t>
            </a:r>
          </a:p>
          <a:p>
            <a:pPr marL="457200" indent="-457200">
              <a:buFont typeface="+mj-lt"/>
              <a:buAutoNum type="arabicPeriod"/>
            </a:pPr>
            <a:r>
              <a:rPr lang="en-US" sz="2400" dirty="0"/>
              <a:t>If the queue is not empty – access the data where the front is pointing.</a:t>
            </a:r>
          </a:p>
          <a:p>
            <a:pPr marL="457200" indent="-457200">
              <a:buFont typeface="+mj-lt"/>
              <a:buAutoNum type="arabicPeriod"/>
            </a:pPr>
            <a:r>
              <a:rPr lang="en-US" sz="2400" dirty="0"/>
              <a:t>Increment the front pointer to point to the next available data element.</a:t>
            </a:r>
          </a:p>
          <a:p>
            <a:pPr marL="457200" indent="-457200">
              <a:buFont typeface="+mj-lt"/>
              <a:buAutoNum type="arabicPeriod"/>
            </a:pPr>
            <a:r>
              <a:rPr lang="en-US" sz="2400" dirty="0"/>
              <a:t>Return success.</a:t>
            </a:r>
          </a:p>
        </p:txBody>
      </p:sp>
      <p:sp>
        <p:nvSpPr>
          <p:cNvPr id="3" name="Rectangle 2"/>
          <p:cNvSpPr/>
          <p:nvPr/>
        </p:nvSpPr>
        <p:spPr>
          <a:xfrm>
            <a:off x="2510081" y="851090"/>
            <a:ext cx="5279009" cy="769441"/>
          </a:xfrm>
          <a:prstGeom prst="rect">
            <a:avLst/>
          </a:prstGeom>
        </p:spPr>
        <p:txBody>
          <a:bodyPr wrap="none">
            <a:spAutoFit/>
          </a:bodyPr>
          <a:lstStyle/>
          <a:p>
            <a:r>
              <a:rPr lang="en-IN" sz="4400" b="1" u="sng" dirty="0"/>
              <a:t>Operations On Queue</a:t>
            </a:r>
          </a:p>
        </p:txBody>
      </p:sp>
      <p:pic>
        <p:nvPicPr>
          <p:cNvPr id="4" name="Picture 3"/>
          <p:cNvPicPr>
            <a:picLocks noChangeAspect="1"/>
          </p:cNvPicPr>
          <p:nvPr/>
        </p:nvPicPr>
        <p:blipFill>
          <a:blip r:embed="rId2"/>
          <a:stretch>
            <a:fillRect/>
          </a:stretch>
        </p:blipFill>
        <p:spPr>
          <a:xfrm>
            <a:off x="9945511" y="3702756"/>
            <a:ext cx="2076979" cy="3155244"/>
          </a:xfrm>
          <a:prstGeom prst="rect">
            <a:avLst/>
          </a:prstGeom>
        </p:spPr>
      </p:pic>
    </p:spTree>
    <p:extLst>
      <p:ext uri="{BB962C8B-B14F-4D97-AF65-F5344CB8AC3E}">
        <p14:creationId xmlns:p14="http://schemas.microsoft.com/office/powerpoint/2010/main" val="3915033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5023" y="745066"/>
            <a:ext cx="9144000" cy="1082852"/>
          </a:xfrm>
        </p:spPr>
        <p:txBody>
          <a:bodyPr/>
          <a:lstStyle/>
          <a:p>
            <a:r>
              <a:rPr lang="en-IN" dirty="0" smtClean="0"/>
              <a:t>Implementation Of Queue</a:t>
            </a:r>
            <a:endParaRPr lang="en-IN" dirty="0"/>
          </a:p>
        </p:txBody>
      </p:sp>
      <p:sp>
        <p:nvSpPr>
          <p:cNvPr id="3" name="Subtitle 2"/>
          <p:cNvSpPr>
            <a:spLocks noGrp="1"/>
          </p:cNvSpPr>
          <p:nvPr>
            <p:ph type="subTitle" idx="1"/>
          </p:nvPr>
        </p:nvSpPr>
        <p:spPr>
          <a:xfrm>
            <a:off x="1524000" y="2122311"/>
            <a:ext cx="9144000" cy="3059289"/>
          </a:xfrm>
        </p:spPr>
        <p:txBody>
          <a:bodyPr>
            <a:normAutofit/>
          </a:bodyPr>
          <a:lstStyle/>
          <a:p>
            <a:r>
              <a:rPr lang="en-US" b="1" dirty="0"/>
              <a:t>A queue can be implemented in two ways: </a:t>
            </a:r>
            <a:endParaRPr lang="en-US" dirty="0"/>
          </a:p>
          <a:p>
            <a:r>
              <a:rPr lang="en-US" dirty="0"/>
              <a:t>Sequential allocation: It can be implemented using an </a:t>
            </a:r>
            <a:r>
              <a:rPr lang="en-US" b="1" dirty="0"/>
              <a:t>array</a:t>
            </a:r>
            <a:r>
              <a:rPr lang="en-US" dirty="0"/>
              <a:t>. A queue implemented using an array can organize only a limited number of elements.</a:t>
            </a:r>
          </a:p>
          <a:p>
            <a:r>
              <a:rPr lang="en-US" dirty="0"/>
              <a:t>Linked list allocation: It can be implemented using a </a:t>
            </a:r>
            <a:r>
              <a:rPr lang="en-US" b="1" dirty="0"/>
              <a:t>linked list</a:t>
            </a:r>
            <a:r>
              <a:rPr lang="en-US" dirty="0"/>
              <a:t>. A queue implemented using a linked list can organize an unlimited number of elements.</a:t>
            </a:r>
          </a:p>
          <a:p>
            <a:endParaRPr lang="en-IN" dirty="0"/>
          </a:p>
        </p:txBody>
      </p:sp>
      <p:pic>
        <p:nvPicPr>
          <p:cNvPr id="4" name="Picture 3"/>
          <p:cNvPicPr>
            <a:picLocks noChangeAspect="1"/>
          </p:cNvPicPr>
          <p:nvPr/>
        </p:nvPicPr>
        <p:blipFill>
          <a:blip r:embed="rId2"/>
          <a:stretch>
            <a:fillRect/>
          </a:stretch>
        </p:blipFill>
        <p:spPr>
          <a:xfrm>
            <a:off x="304800" y="4926542"/>
            <a:ext cx="5294489" cy="1931458"/>
          </a:xfrm>
          <a:prstGeom prst="rect">
            <a:avLst/>
          </a:prstGeom>
        </p:spPr>
      </p:pic>
    </p:spTree>
    <p:extLst>
      <p:ext uri="{BB962C8B-B14F-4D97-AF65-F5344CB8AC3E}">
        <p14:creationId xmlns:p14="http://schemas.microsoft.com/office/powerpoint/2010/main" val="1748080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1999" cy="6716889"/>
          </a:xfrm>
          <a:prstGeom prst="rect">
            <a:avLst/>
          </a:prstGeom>
        </p:spPr>
      </p:pic>
    </p:spTree>
    <p:extLst>
      <p:ext uri="{BB962C8B-B14F-4D97-AF65-F5344CB8AC3E}">
        <p14:creationId xmlns:p14="http://schemas.microsoft.com/office/powerpoint/2010/main" val="40859937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282</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DATA STRUCTURES </vt:lpstr>
      <vt:lpstr>What Is A Queue?</vt:lpstr>
      <vt:lpstr>Queue</vt:lpstr>
      <vt:lpstr>Types Of Queue</vt:lpstr>
      <vt:lpstr>PowerPoint Presentation</vt:lpstr>
      <vt:lpstr>Operations On Queue</vt:lpstr>
      <vt:lpstr>PowerPoint Presentation</vt:lpstr>
      <vt:lpstr>Implementation Of Queue</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Queue</dc:title>
  <dc:creator>Hewlett-Packard Company</dc:creator>
  <cp:lastModifiedBy>Hewlett-Packard Company</cp:lastModifiedBy>
  <cp:revision>5</cp:revision>
  <dcterms:created xsi:type="dcterms:W3CDTF">2022-07-21T07:21:03Z</dcterms:created>
  <dcterms:modified xsi:type="dcterms:W3CDTF">2022-07-25T08:27:36Z</dcterms:modified>
</cp:coreProperties>
</file>